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6"/>
  </p:notesMasterIdLst>
  <p:sldIdLst>
    <p:sldId id="296" r:id="rId2"/>
    <p:sldId id="262" r:id="rId3"/>
    <p:sldId id="266" r:id="rId4"/>
    <p:sldId id="264" r:id="rId5"/>
    <p:sldId id="265" r:id="rId6"/>
    <p:sldId id="308" r:id="rId7"/>
    <p:sldId id="309" r:id="rId8"/>
    <p:sldId id="298" r:id="rId9"/>
    <p:sldId id="307" r:id="rId10"/>
    <p:sldId id="310" r:id="rId11"/>
    <p:sldId id="311" r:id="rId12"/>
    <p:sldId id="316" r:id="rId13"/>
    <p:sldId id="317" r:id="rId14"/>
    <p:sldId id="319" r:id="rId15"/>
    <p:sldId id="318" r:id="rId16"/>
    <p:sldId id="273" r:id="rId17"/>
    <p:sldId id="274" r:id="rId18"/>
    <p:sldId id="275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300" r:id="rId32"/>
    <p:sldId id="290" r:id="rId33"/>
    <p:sldId id="301" r:id="rId34"/>
    <p:sldId id="302" r:id="rId35"/>
    <p:sldId id="303" r:id="rId36"/>
    <p:sldId id="304" r:id="rId37"/>
    <p:sldId id="305" r:id="rId38"/>
    <p:sldId id="306" r:id="rId39"/>
    <p:sldId id="324" r:id="rId40"/>
    <p:sldId id="325" r:id="rId41"/>
    <p:sldId id="320" r:id="rId42"/>
    <p:sldId id="321" r:id="rId43"/>
    <p:sldId id="322" r:id="rId44"/>
    <p:sldId id="297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9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45A87-FCEB-4F8A-A255-7A678CC28CC2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05060-DFF6-451A-ACBE-0C4AE2AD8D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E832FB-946F-4886-8942-0EF7E7C182D1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6388"/>
            <a:ext cx="8229600" cy="157161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О ходе модернизации наркологической службы в Тамбовской области</a:t>
            </a:r>
            <a:br>
              <a:rPr lang="ru-RU" sz="3200" dirty="0" smtClean="0"/>
            </a:br>
            <a:r>
              <a:rPr lang="ru-RU" sz="2000" dirty="0" smtClean="0"/>
              <a:t>Тамбов, 08.10.2015г.</a:t>
            </a:r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ownloads\20114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РОССИЙСКАЯ ФЕДЕРАЦИЯ</a:t>
            </a:r>
            <a:endParaRPr lang="ru-RU" dirty="0"/>
          </a:p>
        </p:txBody>
      </p:sp>
      <p:pic>
        <p:nvPicPr>
          <p:cNvPr id="1026" name="Picture 2" descr="C:\Users\User\Downloads\r_cfo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70698" y="1600200"/>
            <a:ext cx="6802604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Центральный федеральный округ</a:t>
            </a:r>
            <a:endParaRPr lang="ru-RU" dirty="0"/>
          </a:p>
        </p:txBody>
      </p:sp>
      <p:pic>
        <p:nvPicPr>
          <p:cNvPr id="4" name="Picture 2" descr="C:\Users\User\Downloads\TCF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56354" y="1600200"/>
            <a:ext cx="5631292" cy="4525963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Флаг и герб Тамбовской области</a:t>
            </a:r>
            <a:endParaRPr lang="ru-RU" dirty="0"/>
          </a:p>
        </p:txBody>
      </p:sp>
      <p:pic>
        <p:nvPicPr>
          <p:cNvPr id="1026" name="Picture 2" descr="C:\Users\User\Downloads\flag(20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06500" y="3018631"/>
            <a:ext cx="2540000" cy="1689100"/>
          </a:xfrm>
          <a:prstGeom prst="rect">
            <a:avLst/>
          </a:prstGeom>
          <a:noFill/>
        </p:spPr>
      </p:pic>
      <p:pic>
        <p:nvPicPr>
          <p:cNvPr id="1027" name="Picture 3" descr="C:\Users\User\Downloads\gerb(79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397500" y="2123281"/>
            <a:ext cx="2540000" cy="347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Тамбовская область</a:t>
            </a:r>
            <a:endParaRPr lang="ru-RU" dirty="0"/>
          </a:p>
        </p:txBody>
      </p:sp>
      <p:pic>
        <p:nvPicPr>
          <p:cNvPr id="1026" name="Picture 2" descr="C:\Users\User\Downloads\543px-Tambov-oblast-Russian-title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3" y="1357297"/>
            <a:ext cx="4964572" cy="54765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Содержимое 3" descr="барак для пациентов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" y="0"/>
            <a:ext cx="4786314" cy="2892002"/>
          </a:xfrm>
          <a:effectLst>
            <a:softEdge rad="112500"/>
          </a:effectLst>
        </p:spPr>
      </p:pic>
      <p:pic>
        <p:nvPicPr>
          <p:cNvPr id="5" name="Рисунок 4" descr="Здание администрации 1950 год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76208" y="0"/>
            <a:ext cx="4667792" cy="2928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Здание администрации 1960 г.tif"/>
          <p:cNvPicPr>
            <a:picLocks noChangeAspect="1"/>
          </p:cNvPicPr>
          <p:nvPr/>
        </p:nvPicPr>
        <p:blipFill>
          <a:blip r:embed="rId5" cstate="print"/>
          <a:srcRect l="1682"/>
          <a:stretch>
            <a:fillRect/>
          </a:stretch>
        </p:blipFill>
        <p:spPr bwMode="auto">
          <a:xfrm>
            <a:off x="0" y="2857500"/>
            <a:ext cx="4572000" cy="389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администрация 2009 год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81021" y="2928935"/>
            <a:ext cx="4762979" cy="3929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\\173.196.36.128\сетевая женя (d)\ТВОРЧЕСКИЕ_МАТЕРИАЛЫ\альманах_2012\здания_оригина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3888" y="0"/>
            <a:ext cx="4560112" cy="3212976"/>
          </a:xfrm>
          <a:prstGeom prst="rect">
            <a:avLst/>
          </a:prstGeom>
          <a:noFill/>
        </p:spPr>
      </p:pic>
      <p:pic>
        <p:nvPicPr>
          <p:cNvPr id="2050" name="Picture 2" descr="\\173.196.36.128\сетевая женя (d)\ТВОРЧЕСКИЕ_МАТЕРИАЛЫ\альманах_2012\здания_оригинал\DSC012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83968" cy="3212976"/>
          </a:xfrm>
          <a:prstGeom prst="rect">
            <a:avLst/>
          </a:prstGeom>
          <a:noFill/>
        </p:spPr>
      </p:pic>
      <p:pic>
        <p:nvPicPr>
          <p:cNvPr id="2052" name="Picture 4" descr="\\173.196.36.128\сетевая женя (d)\ТВОРЧЕСКИЕ_МАТЕРИАЛЫ\интерфейс сайта\Новая папка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3709" y="3252787"/>
            <a:ext cx="6924675" cy="36052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" name="Объект 144"/>
          <p:cNvGraphicFramePr>
            <a:graphicFrameLocks noChangeAspect="1"/>
          </p:cNvGraphicFramePr>
          <p:nvPr/>
        </p:nvGraphicFramePr>
        <p:xfrm>
          <a:off x="0" y="468313"/>
          <a:ext cx="9144000" cy="5921375"/>
        </p:xfrm>
        <a:graphic>
          <a:graphicData uri="http://schemas.openxmlformats.org/presentationml/2006/ole">
            <p:oleObj spid="_x0000_s2231" name="Документ" r:id="rId3" imgW="10111533" imgH="6547143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800600"/>
            <a:ext cx="9144000" cy="566738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Число психиатров-наркологов (физических лиц)</a:t>
            </a:r>
            <a:endParaRPr lang="ru-RU" sz="3200" dirty="0"/>
          </a:p>
        </p:txBody>
      </p:sp>
      <p:graphicFrame>
        <p:nvGraphicFramePr>
          <p:cNvPr id="12" name="Рисунок 11"/>
          <p:cNvGraphicFramePr>
            <a:graphicFrameLocks noGrp="1"/>
          </p:cNvGraphicFramePr>
          <p:nvPr>
            <p:ph type="pic" idx="1"/>
          </p:nvPr>
        </p:nvGraphicFramePr>
        <p:xfrm>
          <a:off x="-32" y="0"/>
          <a:ext cx="9144029" cy="3876051"/>
        </p:xfrm>
        <a:graphic>
          <a:graphicData uri="http://schemas.openxmlformats.org/drawingml/2006/table">
            <a:tbl>
              <a:tblPr/>
              <a:tblGrid>
                <a:gridCol w="1587833"/>
                <a:gridCol w="629683"/>
                <a:gridCol w="629683"/>
                <a:gridCol w="629683"/>
                <a:gridCol w="629683"/>
                <a:gridCol w="629683"/>
                <a:gridCol w="629683"/>
                <a:gridCol w="629683"/>
                <a:gridCol w="629683"/>
                <a:gridCol w="629683"/>
                <a:gridCol w="629683"/>
                <a:gridCol w="629683"/>
                <a:gridCol w="629683"/>
              </a:tblGrid>
              <a:tr h="654860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b="1" i="0" u="none" strike="noStrike" spc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физических лиц - всего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</a:rPr>
                        <a:t>из них - имеющих сертификат соответствия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48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абсолютные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</a:rPr>
                        <a:t>числа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</a:rPr>
                        <a:t>на 10000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</a:rPr>
                        <a:t>населения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абсолютные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</a:rPr>
                        <a:t>числа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% в общем числе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66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71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</a:rPr>
                        <a:t>Тамбовская область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27</a:t>
                      </a: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27</a:t>
                      </a: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0,25</a:t>
                      </a: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0,25</a:t>
                      </a: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0,26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26</a:t>
                      </a: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27</a:t>
                      </a: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96,3</a:t>
                      </a: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100,0</a:t>
                      </a: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ЦФО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1652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1650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1643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0,43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0,43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0,42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1622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1642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1646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98,2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99,5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99,6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РФ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5457</a:t>
                      </a:r>
                      <a:endParaRPr lang="ru-RU" sz="1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5478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54440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0,38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0,38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0,37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5370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5389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5340</a:t>
                      </a:r>
                      <a:endParaRPr lang="ru-RU" sz="1800">
                        <a:latin typeface="Times New Roman"/>
                        <a:ea typeface="Times New Roman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98,4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98,4</a:t>
                      </a:r>
                      <a:endParaRPr lang="ru-RU" sz="1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98,2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16002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800600"/>
            <a:ext cx="9001156" cy="56673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Коэффициент совместительства психиатров-наркологов</a:t>
            </a:r>
            <a:endParaRPr lang="ru-RU" sz="2800" dirty="0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214282" y="1142985"/>
          <a:ext cx="8715438" cy="3220413"/>
        </p:xfrm>
        <a:graphic>
          <a:graphicData uri="http://schemas.openxmlformats.org/drawingml/2006/table">
            <a:tbl>
              <a:tblPr/>
              <a:tblGrid>
                <a:gridCol w="1452573"/>
                <a:gridCol w="1452573"/>
                <a:gridCol w="1452573"/>
                <a:gridCol w="1452573"/>
                <a:gridCol w="1452573"/>
                <a:gridCol w="1452573"/>
              </a:tblGrid>
              <a:tr h="5857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2010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latin typeface="Times New Roman"/>
                          <a:ea typeface="Times New Roman"/>
                        </a:rPr>
                        <a:t>2011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2013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2014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000000"/>
                          </a:solidFill>
                          <a:latin typeface="Times New Roman"/>
                        </a:rPr>
                        <a:t>Тамбовская область</a:t>
                      </a:r>
                      <a:endParaRPr lang="ru-RU" sz="32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2,1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1,9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2,0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2,4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2,4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7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ЦФО</a:t>
                      </a:r>
                      <a:endParaRPr lang="ru-RU" sz="32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1,6</a:t>
                      </a:r>
                      <a:endParaRPr lang="ru-RU" sz="32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1,6</a:t>
                      </a:r>
                      <a:endParaRPr lang="ru-RU" sz="32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1,6</a:t>
                      </a:r>
                      <a:endParaRPr lang="ru-RU" sz="32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1,6</a:t>
                      </a:r>
                      <a:endParaRPr lang="ru-RU" sz="32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1,6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7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РФ</a:t>
                      </a:r>
                      <a:endParaRPr lang="ru-RU" sz="32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1,7</a:t>
                      </a:r>
                      <a:endParaRPr lang="ru-RU" sz="32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1,7</a:t>
                      </a:r>
                      <a:endParaRPr lang="ru-RU" sz="32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1,8</a:t>
                      </a:r>
                      <a:endParaRPr lang="ru-RU" sz="32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1,7</a:t>
                      </a:r>
                      <a:endParaRPr lang="ru-RU" sz="32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</a:rPr>
                        <a:t>1,7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800600"/>
            <a:ext cx="9144000" cy="1914548"/>
          </a:xfrm>
        </p:spPr>
        <p:txBody>
          <a:bodyPr>
            <a:normAutofit/>
          </a:bodyPr>
          <a:lstStyle/>
          <a:p>
            <a:pPr algn="just"/>
            <a:r>
              <a:rPr lang="ru-RU" sz="2200" smtClean="0"/>
              <a:t>Обеспеченность специалистами реабилитационного звена амбулаторной наркологической службы  (число психотерапевтов в расчете на число наркологов, ведущих амбулаторный прием)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Рисунок 5"/>
          <p:cNvGraphicFramePr>
            <a:graphicFrameLocks noGrp="1"/>
          </p:cNvGraphicFramePr>
          <p:nvPr>
            <p:ph type="pic" idx="1"/>
          </p:nvPr>
        </p:nvGraphicFramePr>
        <p:xfrm>
          <a:off x="0" y="0"/>
          <a:ext cx="9143999" cy="5143513"/>
        </p:xfrm>
        <a:graphic>
          <a:graphicData uri="http://schemas.openxmlformats.org/drawingml/2006/table">
            <a:tbl>
              <a:tblPr/>
              <a:tblGrid>
                <a:gridCol w="1828395"/>
                <a:gridCol w="1828395"/>
                <a:gridCol w="1828395"/>
                <a:gridCol w="1829407"/>
                <a:gridCol w="1829407"/>
              </a:tblGrid>
              <a:tr h="118266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i="0" u="none" strike="noStrike" spc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567" marR="65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indent="449580">
                        <a:spcAft>
                          <a:spcPts val="0"/>
                        </a:spcAft>
                      </a:pPr>
                      <a:endParaRPr lang="ru-RU" sz="1300" b="0" i="0" u="none" strike="noStrike" spc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3200" dirty="0">
                        <a:latin typeface="Times New Roman"/>
                        <a:ea typeface="Times New Roman"/>
                      </a:endParaRPr>
                    </a:p>
                  </a:txBody>
                  <a:tcPr marL="65567" marR="65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181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Calibri"/>
                          <a:cs typeface="Times New Roman"/>
                        </a:rPr>
                        <a:t>Психоте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Calibri"/>
                          <a:cs typeface="Times New Roman"/>
                        </a:rPr>
                        <a:t>рапевты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психологи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специалисты </a:t>
                      </a: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по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соц.работе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Calibri"/>
                          <a:cs typeface="Times New Roman"/>
                        </a:rPr>
                        <a:t>социальные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работники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31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Calibri"/>
                          <a:cs typeface="Times New Roman"/>
                        </a:rPr>
                        <a:t>Тамбовская область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7" marR="65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0,04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0,09 </a:t>
                      </a: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0,12</a:t>
                      </a: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7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latin typeface="Times New Roman"/>
                          <a:ea typeface="Arial Unicode MS"/>
                          <a:cs typeface="Times New Roman"/>
                        </a:rPr>
                        <a:t>ЦФО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7" marR="65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0,07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0,24 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latin typeface="Times New Roman"/>
                          <a:ea typeface="Calibri"/>
                          <a:cs typeface="Times New Roman"/>
                        </a:rPr>
                        <a:t>0,12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latin typeface="Times New Roman"/>
                          <a:ea typeface="Calibri"/>
                          <a:cs typeface="Times New Roman"/>
                        </a:rPr>
                        <a:t>0,14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7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latin typeface="Times New Roman"/>
                          <a:ea typeface="Arial Unicode MS"/>
                          <a:cs typeface="Times New Roman"/>
                        </a:rPr>
                        <a:t>РФ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7" marR="65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0,05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0,19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0,08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Calibri"/>
                          <a:cs typeface="Times New Roman"/>
                        </a:rPr>
                        <a:t>0,10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7" marR="65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800600"/>
            <a:ext cx="9144000" cy="127160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Число больных наркологическими расстройствами,</a:t>
            </a:r>
            <a:br>
              <a:rPr lang="ru-RU" sz="2800" dirty="0" smtClean="0"/>
            </a:br>
            <a:r>
              <a:rPr lang="ru-RU" sz="2800" dirty="0" smtClean="0"/>
              <a:t>зарегистрированных наркологическими учреждениями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Рисунок 6"/>
          <p:cNvGraphicFramePr>
            <a:graphicFrameLocks noGrp="1"/>
          </p:cNvGraphicFramePr>
          <p:nvPr>
            <p:ph type="pic" idx="1"/>
          </p:nvPr>
        </p:nvGraphicFramePr>
        <p:xfrm>
          <a:off x="4" y="214289"/>
          <a:ext cx="9143995" cy="4442771"/>
        </p:xfrm>
        <a:graphic>
          <a:graphicData uri="http://schemas.openxmlformats.org/drawingml/2006/table">
            <a:tbl>
              <a:tblPr/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874750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800" b="1" i="0" u="none" strike="noStrike" spc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  <a:spcAft>
                          <a:spcPts val="0"/>
                        </a:spcAft>
                      </a:pPr>
                      <a:endParaRPr lang="ru-RU" sz="28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Times New Roman"/>
                          <a:ea typeface="Times New Roman"/>
                        </a:rPr>
                        <a:t>Психические </a:t>
                      </a: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и поведенческие расстройства, </a:t>
                      </a:r>
                      <a:endParaRPr lang="ru-RU" sz="28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Times New Roman"/>
                          <a:ea typeface="Times New Roman"/>
                        </a:rPr>
                        <a:t>вызванные </a:t>
                      </a: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употреблением ПАВ - всего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7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3020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абсолютные числа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79400"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на 100000 населения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7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20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</a:rPr>
                        <a:t>Тамбовская область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23733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23156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22633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2199,24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2152,55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 smtClean="0">
                          <a:latin typeface="Times New Roman"/>
                          <a:ea typeface="Times New Roman"/>
                          <a:cs typeface="Times New Roman"/>
                        </a:rPr>
                        <a:t>2123,81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ЦФО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762525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752758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746980</a:t>
                      </a:r>
                      <a:endParaRPr lang="ru-RU" sz="280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1975,03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1946,17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 smtClean="0">
                          <a:latin typeface="Times New Roman"/>
                          <a:ea typeface="Times New Roman"/>
                          <a:cs typeface="Times New Roman"/>
                        </a:rPr>
                        <a:t>1920,96</a:t>
                      </a:r>
                      <a:endParaRPr lang="ru-RU" sz="2800" b="0" i="0" u="none" strike="noStrike" spc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3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РФ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2920007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2822176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2766025</a:t>
                      </a:r>
                      <a:endParaRPr lang="ru-RU" sz="240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2039,09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1968,77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 smtClean="0">
                          <a:latin typeface="Times New Roman"/>
                          <a:ea typeface="Times New Roman"/>
                          <a:cs typeface="Times New Roman"/>
                        </a:rPr>
                        <a:t>1893,36</a:t>
                      </a:r>
                      <a:endParaRPr lang="ru-RU" sz="2800" b="0" i="0" u="none" strike="noStrike" spc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800600"/>
            <a:ext cx="9144000" cy="2057400"/>
          </a:xfrm>
        </p:spPr>
        <p:txBody>
          <a:bodyPr>
            <a:normAutofit/>
          </a:bodyPr>
          <a:lstStyle/>
          <a:p>
            <a:pPr algn="ctr"/>
            <a:endParaRPr lang="ru-RU" sz="3200" dirty="0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-2" y="0"/>
          <a:ext cx="9144002" cy="4782924"/>
        </p:xfrm>
        <a:graphic>
          <a:graphicData uri="http://schemas.openxmlformats.org/drawingml/2006/table">
            <a:tbl>
              <a:tblPr/>
              <a:tblGrid>
                <a:gridCol w="1306286"/>
                <a:gridCol w="1306286"/>
                <a:gridCol w="1306286"/>
                <a:gridCol w="1306286"/>
                <a:gridCol w="1306286"/>
                <a:gridCol w="1306286"/>
                <a:gridCol w="1306286"/>
              </a:tblGrid>
              <a:tr h="947642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1" i="0" u="none" strike="noStrike" spc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endParaRPr lang="ru-RU" sz="2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390"/>
                        </a:lnSpc>
                        <a:spcAft>
                          <a:spcPts val="0"/>
                        </a:spcAft>
                      </a:pPr>
                      <a:endParaRPr lang="ru-RU" sz="24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</a:rPr>
                        <a:t>Психические 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и поведенческие расстройства, вызванные употреблением ПАВ - всего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9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30200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абсолютные числа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79400"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на 100000 населения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79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39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Тамбовская область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1384</a:t>
                      </a:r>
                      <a:endParaRPr lang="ru-RU" sz="2400">
                        <a:latin typeface="Calibri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1311</a:t>
                      </a:r>
                      <a:endParaRPr lang="ru-RU" sz="2400">
                        <a:latin typeface="Calibri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1137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128,25</a:t>
                      </a:r>
                      <a:endParaRPr lang="ru-RU" sz="2400" dirty="0">
                        <a:latin typeface="Calibri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121,87</a:t>
                      </a:r>
                      <a:endParaRPr lang="ru-RU" sz="2400">
                        <a:latin typeface="Calibri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106,36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9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ЦФО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spc="0">
                          <a:latin typeface="Times New Roman"/>
                          <a:ea typeface="Arial Unicode MS"/>
                          <a:cs typeface="Times New Roman"/>
                        </a:rPr>
                        <a:t>69550</a:t>
                      </a:r>
                      <a:endParaRPr lang="ru-RU" sz="2400">
                        <a:latin typeface="Calibri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spc="0">
                          <a:latin typeface="Times New Roman"/>
                          <a:ea typeface="Arial Unicode MS"/>
                          <a:cs typeface="Times New Roman"/>
                        </a:rPr>
                        <a:t>67723</a:t>
                      </a:r>
                      <a:endParaRPr lang="ru-RU" sz="2400">
                        <a:latin typeface="Calibri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67844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spc="0" dirty="0">
                          <a:latin typeface="Times New Roman"/>
                          <a:ea typeface="Arial Unicode MS"/>
                          <a:cs typeface="Times New Roman"/>
                        </a:rPr>
                        <a:t>180,14</a:t>
                      </a:r>
                      <a:endParaRPr lang="ru-RU" sz="2400" dirty="0">
                        <a:latin typeface="Calibri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spc="0" dirty="0">
                          <a:latin typeface="Times New Roman"/>
                          <a:ea typeface="Arial Unicode MS"/>
                          <a:cs typeface="Times New Roman"/>
                        </a:rPr>
                        <a:t>175,09</a:t>
                      </a:r>
                      <a:endParaRPr lang="ru-RU" sz="2400" dirty="0">
                        <a:latin typeface="Calibri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174,77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9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РФ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spc="0">
                          <a:latin typeface="Times New Roman"/>
                          <a:ea typeface="Arial Unicode MS"/>
                          <a:cs typeface="Times New Roman"/>
                        </a:rPr>
                        <a:t>307626</a:t>
                      </a:r>
                      <a:endParaRPr lang="ru-RU" sz="2400">
                        <a:latin typeface="Calibri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spc="0">
                          <a:latin typeface="Times New Roman"/>
                          <a:ea typeface="Arial Unicode MS"/>
                          <a:cs typeface="Times New Roman"/>
                        </a:rPr>
                        <a:t>293122</a:t>
                      </a:r>
                      <a:endParaRPr lang="ru-RU" sz="2400">
                        <a:latin typeface="Calibri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287752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spc="0">
                          <a:latin typeface="Times New Roman"/>
                          <a:ea typeface="Arial Unicode MS"/>
                          <a:cs typeface="Times New Roman"/>
                        </a:rPr>
                        <a:t>214,82</a:t>
                      </a:r>
                      <a:endParaRPr lang="ru-RU" sz="2400">
                        <a:latin typeface="Calibri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spc="0" dirty="0">
                          <a:latin typeface="Times New Roman"/>
                          <a:ea typeface="Arial Unicode MS"/>
                          <a:cs typeface="Times New Roman"/>
                        </a:rPr>
                        <a:t>204,48</a:t>
                      </a:r>
                      <a:endParaRPr lang="ru-RU" sz="2400" dirty="0">
                        <a:latin typeface="Calibri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196,97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5367338"/>
            <a:ext cx="9144000" cy="80486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Число больных с впервые в жизни установленным диагнозом наркологического расстройства</a:t>
            </a:r>
          </a:p>
          <a:p>
            <a:pPr algn="ctr"/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800600"/>
            <a:ext cx="9144000" cy="20574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Обеспеченность населения наркологическими койками и</a:t>
            </a:r>
            <a:br>
              <a:rPr lang="ru-RU" sz="3200" dirty="0" smtClean="0"/>
            </a:br>
            <a:r>
              <a:rPr lang="ru-RU" sz="3200" dirty="0" smtClean="0"/>
              <a:t>занятость койки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-2" y="-2"/>
          <a:ext cx="9144000" cy="4714886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942977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абсолютные числа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</a:rPr>
                        <a:t>на 31.12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на 10000 человек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населения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занятость койки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(дней в году)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1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74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Тамбовская область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166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166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186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1,54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1,54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</a:rPr>
                        <a:t>1,75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328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358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359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ЦФО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7479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7364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6170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1,93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1,90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1,58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291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282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</a:rPr>
                        <a:t>304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4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РФ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24250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24068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22222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1,69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1,68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1,52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312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308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</a:rPr>
                        <a:t>318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72"/>
          </a:xfrm>
        </p:spPr>
        <p:txBody>
          <a:bodyPr>
            <a:normAutofit/>
          </a:bodyPr>
          <a:lstStyle/>
          <a:p>
            <a:r>
              <a:rPr lang="ru-RU" b="1" dirty="0" smtClean="0"/>
              <a:t>УКАЗ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ПРЕЗИДЕНТА РОССИЙСКОЙ ФЕДЕРАЦИИ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от 7 мая 2012 года №</a:t>
            </a:r>
            <a:r>
              <a:rPr lang="ru-RU" dirty="0" smtClean="0"/>
              <a:t> </a:t>
            </a:r>
            <a:r>
              <a:rPr lang="ru-RU" b="1" dirty="0" smtClean="0"/>
              <a:t>598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О СОВЕРШЕНСТВОВАНИИ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ГОСУДАРСТВЕННОЙ ПОЛИТИКИ В СФЕРЕ ЗДРАВООХРАНЕНИЯ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>Общий вид отделения неотложной наркологической помощи с палатой интенсивной терапии на 25 коек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D:\ЕРМОЛАЕВ ВВ\2014 ГОД\Паспорт наркослужбы\ТОГБУЗ МПБ\Фото\Изображение 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02278" y="2067632"/>
            <a:ext cx="5939444" cy="359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палата интенсивной терапии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D:\ЕРМОЛАЕВ ВВ\2014 ГОД\Паспорт наркослужбы\ТОГБУЗ МПБ\Фото\IMG_28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02278" y="1884752"/>
            <a:ext cx="5939444" cy="3956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sz="1600" dirty="0" smtClean="0"/>
              <a:t>Здание по адресу г Моршанск,  ул. Советская, д. 40, в котором расположены кабинет для амбулаторного приема, кабинет экспертизы опьянения, дневной стационар.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DSC075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481"/>
            <a:ext cx="9144000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/>
          <a:lstStyle/>
          <a:p>
            <a:r>
              <a:rPr lang="ru-RU" dirty="0" smtClean="0"/>
              <a:t>Кабинет врача</a:t>
            </a:r>
            <a:endParaRPr lang="ru-RU" dirty="0"/>
          </a:p>
        </p:txBody>
      </p:sp>
      <p:pic>
        <p:nvPicPr>
          <p:cNvPr id="4" name="Содержимое 3" descr="C:\Users\User\AppData\Local\Temp\Rar$DI78.848\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18"/>
            <a:ext cx="9144000" cy="62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User\AppData\Local\Temp\Rar$DI18.000\23 котельна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Фото ОГБУЗ ТПКБ\1-Общий вид наркологического корпуса\DSC093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Фото ОГБУЗ ТПКБ\1-Общий вид наркологического корпуса\DSC0936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Фото ОГБУЗ ТПКБ\4-Отделение неотложной наркологической помощи-16отд\DSC0926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Фото ОГБУЗ ТПКБ\4-Отделение неотложной наркологической помощи-16отд\DSC0928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Фото ОГБУЗ ТПКБ\4-Отделение неотложной наркологической помощи-16отд\DSC092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Фото ОГБУЗ ТПКБ\6-Кабинет экспертизы опьянения\DSC0932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Фото ОГБУЗ ТПКБ\6-Кабинет экспертизы опьянения\DSC0933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Фото ОГБУЗ ТПКБ\7-ХТЛ\DSC0933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Фото ОГБУЗ ТПКБ\7-ХТЛ\DSC093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ФОТО разное\Фото Троицкая Дубрава\ФСКН\Горденков в троицкой дубраве\DSC054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192.168.1.6\огбуз тпкб\Фотографии\Фото Троицкая Дубрава\2\SAM_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H="1" flipV="1">
            <a:off x="1" y="0"/>
            <a:ext cx="4643438" cy="3500438"/>
          </a:xfrm>
          <a:prstGeom prst="rect">
            <a:avLst/>
          </a:prstGeom>
          <a:noFill/>
        </p:spPr>
      </p:pic>
      <p:pic>
        <p:nvPicPr>
          <p:cNvPr id="5" name="Рисунок 4" descr="DSC087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0"/>
            <a:ext cx="4357686" cy="3500438"/>
          </a:xfrm>
          <a:prstGeom prst="rect">
            <a:avLst/>
          </a:prstGeom>
        </p:spPr>
      </p:pic>
      <p:pic>
        <p:nvPicPr>
          <p:cNvPr id="45058" name="Picture 2" descr="C:\Users\User\Desktop\ФОТО разное\Фото Троицкая Дубрава\УЗО-Фото-Троицкая Дубрава\DSC065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43314"/>
            <a:ext cx="4643438" cy="3214686"/>
          </a:xfrm>
          <a:prstGeom prst="rect">
            <a:avLst/>
          </a:prstGeom>
          <a:noFill/>
        </p:spPr>
      </p:pic>
      <p:pic>
        <p:nvPicPr>
          <p:cNvPr id="45059" name="Picture 3" descr="C:\Users\User\Desktop\ФОТО разное\Фото Троицкая Дубрава\Троицкая дубрава Внутренний ремонт\DSC082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643314"/>
            <a:ext cx="4357686" cy="32146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 descr="https://apf.mail.ru/cgi-bin/readmsg/DSC08239.JPG?id=13878816510000000012%3B0%3B1&amp;exif=1&amp;bs=1989&amp;bl=2992793&amp;ct=image%2Fjpeg&amp;cn=DSC08239.JPG&amp;cte=base6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apf.mail.ru/cgi-bin/readmsg/DSC08239.JPG?id=13878816510000000012%3B0%3B1&amp;exif=1&amp;bs=1989&amp;bl=2992793&amp;ct=image%2Fjpeg&amp;cn=DSC08239.JPG&amp;cte=base6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apf.mail.ru/cgi-bin/readmsg/DSC08239.JPG?id=13878816510000000012%3B0%3B1&amp;exif=1&amp;bs=1989&amp;bl=2992793&amp;ct=image%2Fjpeg&amp;cn=DSC08239.JPG&amp;cte=base64"/>
          <p:cNvSpPr>
            <a:spLocks noChangeAspect="1" noChangeArrowheads="1"/>
          </p:cNvSpPr>
          <p:nvPr/>
        </p:nvSpPr>
        <p:spPr bwMode="auto">
          <a:xfrm>
            <a:off x="155575" y="-2765425"/>
            <a:ext cx="10239375" cy="5762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 descr="C:\Users\User\Downloads\DSC082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дубрава\фото дубравы\DSC025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0" y="2071678"/>
            <a:ext cx="9144000" cy="4922837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     </a:t>
            </a:r>
          </a:p>
          <a:p>
            <a:pPr>
              <a:buNone/>
            </a:pPr>
            <a:r>
              <a:rPr lang="ru-RU" sz="1500" dirty="0" smtClean="0"/>
              <a:t>                      Холл первого этажа                                                                 Холл второго этажа</a:t>
            </a:r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r>
              <a:rPr lang="ru-RU" sz="1500" dirty="0" smtClean="0"/>
              <a:t>                </a:t>
            </a:r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r>
              <a:rPr lang="ru-RU" sz="1500" dirty="0" smtClean="0"/>
              <a:t>                                 Столовая                                                                    Палаты для </a:t>
            </a:r>
            <a:r>
              <a:rPr lang="ru-RU" sz="1500" dirty="0" err="1" smtClean="0"/>
              <a:t>реабилитантов</a:t>
            </a:r>
            <a:r>
              <a:rPr lang="ru-RU" sz="1500" dirty="0" smtClean="0"/>
              <a:t>         </a:t>
            </a:r>
            <a:endParaRPr lang="ru-RU" sz="1500" dirty="0"/>
          </a:p>
        </p:txBody>
      </p:sp>
      <p:pic>
        <p:nvPicPr>
          <p:cNvPr id="5" name="Picture 3" descr="F:\дубрава\фото дубравы\DSC025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14356"/>
            <a:ext cx="3929090" cy="2495771"/>
          </a:xfrm>
          <a:prstGeom prst="rect">
            <a:avLst/>
          </a:prstGeom>
          <a:noFill/>
        </p:spPr>
      </p:pic>
      <p:pic>
        <p:nvPicPr>
          <p:cNvPr id="7" name="Picture 7" descr="C:\Documents and Settings\Admin.MICROSOF-67FD67\Рабочий стол\фото\открытие и фото дубрава\Открытие\DSC027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714752"/>
            <a:ext cx="3828984" cy="2500330"/>
          </a:xfrm>
          <a:prstGeom prst="rect">
            <a:avLst/>
          </a:prstGeom>
          <a:noFill/>
        </p:spPr>
      </p:pic>
      <p:pic>
        <p:nvPicPr>
          <p:cNvPr id="8" name="Picture 6" descr="F:\дубрава\фото дубравы\DSC025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3714752"/>
            <a:ext cx="3840068" cy="2514619"/>
          </a:xfrm>
          <a:prstGeom prst="rect">
            <a:avLst/>
          </a:prstGeom>
          <a:noFill/>
        </p:spPr>
      </p:pic>
      <p:pic>
        <p:nvPicPr>
          <p:cNvPr id="9" name="Picture 4" descr="F:\дубрава\фото дубравы\DSC025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714356"/>
            <a:ext cx="3857652" cy="2503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дубрава\фото дубравы\DSC025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00042"/>
            <a:ext cx="4064028" cy="2571768"/>
          </a:xfrm>
          <a:prstGeom prst="rect">
            <a:avLst/>
          </a:prstGeom>
          <a:noFill/>
        </p:spPr>
      </p:pic>
      <p:pic>
        <p:nvPicPr>
          <p:cNvPr id="3077" name="Picture 5" descr="C:\Documents and Settings\Admin.MICROSOF-67FD67\Рабочий стол\фото\открытие и фото дубрава\Открытие\DSC027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500438"/>
            <a:ext cx="4029963" cy="2710716"/>
          </a:xfrm>
          <a:prstGeom prst="rect">
            <a:avLst/>
          </a:prstGeom>
          <a:noFill/>
        </p:spPr>
      </p:pic>
      <p:pic>
        <p:nvPicPr>
          <p:cNvPr id="3078" name="Picture 6" descr="F:\дубрава\фото дубравы\DSC025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500042"/>
            <a:ext cx="3929090" cy="2567303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idx="4294967295"/>
          </p:nvPr>
        </p:nvSpPr>
        <p:spPr>
          <a:xfrm>
            <a:off x="714348" y="2143116"/>
            <a:ext cx="7858180" cy="4714884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1900" dirty="0" smtClean="0"/>
              <a:t>                                </a:t>
            </a:r>
          </a:p>
          <a:p>
            <a:pPr>
              <a:buNone/>
            </a:pPr>
            <a:r>
              <a:rPr lang="ru-RU" sz="1900" dirty="0" smtClean="0">
                <a:cs typeface="Times New Roman" pitchFamily="18" charset="0"/>
              </a:rPr>
              <a:t>                             </a:t>
            </a:r>
            <a:r>
              <a:rPr lang="ru-RU" sz="1600" dirty="0" smtClean="0">
                <a:cs typeface="Times New Roman" pitchFamily="18" charset="0"/>
              </a:rPr>
              <a:t>Кабинет  для проведения групповых занятий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cs typeface="Times New Roman" pitchFamily="18" charset="0"/>
            </a:endParaRPr>
          </a:p>
          <a:p>
            <a:endParaRPr lang="ru-RU" sz="1600" dirty="0" smtClean="0">
              <a:cs typeface="Times New Roman" pitchFamily="18" charset="0"/>
            </a:endParaRPr>
          </a:p>
          <a:p>
            <a:pPr>
              <a:buNone/>
            </a:pPr>
            <a:endParaRPr lang="ru-RU" sz="1600" dirty="0" smtClean="0">
              <a:cs typeface="Times New Roman" pitchFamily="18" charset="0"/>
            </a:endParaRPr>
          </a:p>
          <a:p>
            <a:pPr>
              <a:buNone/>
            </a:pPr>
            <a:endParaRPr lang="ru-RU" sz="1600" dirty="0" smtClean="0"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cs typeface="Times New Roman" pitchFamily="18" charset="0"/>
              </a:rPr>
              <a:t>           </a:t>
            </a:r>
          </a:p>
          <a:p>
            <a:pPr>
              <a:buNone/>
            </a:pPr>
            <a:r>
              <a:rPr lang="ru-RU" sz="1600" dirty="0" smtClean="0">
                <a:cs typeface="Times New Roman" pitchFamily="18" charset="0"/>
              </a:rPr>
              <a:t>                     </a:t>
            </a:r>
          </a:p>
          <a:p>
            <a:pPr>
              <a:lnSpc>
                <a:spcPct val="110000"/>
              </a:lnSpc>
              <a:buNone/>
            </a:pPr>
            <a:r>
              <a:rPr lang="ru-RU" sz="1600" dirty="0" smtClean="0">
                <a:cs typeface="Times New Roman" pitchFamily="18" charset="0"/>
              </a:rPr>
              <a:t>            </a:t>
            </a:r>
          </a:p>
          <a:p>
            <a:pPr>
              <a:lnSpc>
                <a:spcPct val="110000"/>
              </a:lnSpc>
              <a:buNone/>
            </a:pPr>
            <a:r>
              <a:rPr lang="ru-RU" sz="1600" dirty="0" smtClean="0">
                <a:cs typeface="Times New Roman" pitchFamily="18" charset="0"/>
              </a:rPr>
              <a:t>     Кабинет для проведения                                                             Тренажерный                                              </a:t>
            </a:r>
          </a:p>
          <a:p>
            <a:pPr>
              <a:lnSpc>
                <a:spcPct val="110000"/>
              </a:lnSpc>
              <a:buNone/>
            </a:pPr>
            <a:r>
              <a:rPr lang="ru-RU" sz="1600" dirty="0" smtClean="0">
                <a:cs typeface="Times New Roman" pitchFamily="18" charset="0"/>
              </a:rPr>
              <a:t>                  занятий                                                                                      зал</a:t>
            </a:r>
            <a:endParaRPr lang="ru-RU" sz="1600" dirty="0">
              <a:cs typeface="Times New Roman" pitchFamily="18" charset="0"/>
            </a:endParaRPr>
          </a:p>
        </p:txBody>
      </p:sp>
      <p:pic>
        <p:nvPicPr>
          <p:cNvPr id="5122" name="Picture 2" descr="C:\Documents and Settings\Admin.MICROSOF-67FD67\Рабочий стол\Новая папка (3)\DSC030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3500438"/>
            <a:ext cx="3429024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Documents and Settings\Admin.MICROSOF-67FD67\Рабочий стол\фото\открытие и фото дубрава\Открытие\DSC027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143380"/>
            <a:ext cx="4214842" cy="2370849"/>
          </a:xfrm>
          <a:prstGeom prst="rect">
            <a:avLst/>
          </a:prstGeom>
          <a:noFill/>
        </p:spPr>
      </p:pic>
      <p:pic>
        <p:nvPicPr>
          <p:cNvPr id="7172" name="Picture 4" descr="C:\Documents and Settings\Admin.MICROSOF-67FD67\Рабочий стол\фото\открытие и фото дубрава\Открытие\DSC027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2189" y="4143380"/>
            <a:ext cx="4165539" cy="2343117"/>
          </a:xfrm>
          <a:prstGeom prst="rect">
            <a:avLst/>
          </a:prstGeom>
          <a:noFill/>
        </p:spPr>
      </p:pic>
      <p:pic>
        <p:nvPicPr>
          <p:cNvPr id="4098" name="Picture 2" descr="C:\Documents and Settings\Admin.MICROSOF-67FD67\Рабочий стол\Новая папка (3)\DSC030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1000108"/>
            <a:ext cx="3524275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3786190"/>
            <a:ext cx="4177083" cy="2786082"/>
          </a:xfrm>
          <a:prstGeom prst="rect">
            <a:avLst/>
          </a:prstGeom>
          <a:noFill/>
        </p:spPr>
      </p:pic>
      <p:pic>
        <p:nvPicPr>
          <p:cNvPr id="1026" name="Рисунок 9" descr="http://www.68.fskn.gov.ru/images/stories/news/2015/%20235%2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000504"/>
            <a:ext cx="3911064" cy="2405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928670"/>
            <a:ext cx="3571900" cy="2576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Рисунок 6" descr="http://www.68.fskn.gov.ru/images/stories/news/2015/%20235%2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785794"/>
            <a:ext cx="4152892" cy="280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-1" y="0"/>
            <a:ext cx="916027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2A57D-049B-404E-8090-E5BC6835B71C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75656" y="3212976"/>
          <a:ext cx="6192688" cy="2377752"/>
        </p:xfrm>
        <a:graphic>
          <a:graphicData uri="http://schemas.openxmlformats.org/drawingml/2006/table">
            <a:tbl>
              <a:tblPr/>
              <a:tblGrid>
                <a:gridCol w="2951111"/>
                <a:gridCol w="3241577"/>
              </a:tblGrid>
              <a:tr h="13364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 baseline="0" dirty="0" smtClean="0">
                          <a:solidFill>
                            <a:srgbClr val="FFFF00"/>
                          </a:solidFill>
                          <a:latin typeface="Calibri"/>
                        </a:rPr>
                        <a:t>Выписано больных</a:t>
                      </a:r>
                      <a:endParaRPr lang="ru-RU" sz="3200" b="1" i="0" u="none" strike="noStrike" baseline="0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8759" marR="8759" marT="875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 baseline="0" dirty="0" smtClean="0">
                          <a:solidFill>
                            <a:srgbClr val="FFFF00"/>
                          </a:solidFill>
                          <a:latin typeface="Calibri"/>
                        </a:rPr>
                        <a:t>Текущее финансирование</a:t>
                      </a:r>
                      <a:endParaRPr lang="ru-RU" sz="3200" b="1" i="0" u="none" strike="noStrike" baseline="0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8759" marR="8759" marT="875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4839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baseline="0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759" marR="8759" marT="875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400" b="1" i="0" u="none" strike="noStrike" baseline="0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8759" marR="8759" marT="875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39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 baseline="0" dirty="0" smtClean="0">
                          <a:solidFill>
                            <a:srgbClr val="FFFF00"/>
                          </a:solidFill>
                          <a:latin typeface="Calibri"/>
                        </a:rPr>
                        <a:t>38</a:t>
                      </a:r>
                      <a:endParaRPr lang="ru-RU" sz="3600" b="1" i="0" u="none" strike="noStrike" baseline="0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8759" marR="8759" marT="875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 baseline="0" dirty="0" smtClean="0">
                          <a:solidFill>
                            <a:srgbClr val="FFFF00"/>
                          </a:solidFill>
                          <a:latin typeface="Calibri"/>
                        </a:rPr>
                        <a:t>1887862,91</a:t>
                      </a:r>
                      <a:r>
                        <a:rPr lang="ru-RU" sz="3600" b="1" i="0" u="none" strike="noStrike" baseline="0" dirty="0">
                          <a:solidFill>
                            <a:srgbClr val="FFFF00"/>
                          </a:solidFill>
                          <a:latin typeface="Calibri"/>
                        </a:rPr>
                        <a:t> </a:t>
                      </a:r>
                      <a:r>
                        <a:rPr lang="ru-RU" sz="3600" b="1" i="0" u="none" strike="noStrike" baseline="0" dirty="0" smtClean="0">
                          <a:solidFill>
                            <a:srgbClr val="FFFF00"/>
                          </a:solidFill>
                          <a:latin typeface="Calibri"/>
                        </a:rPr>
                        <a:t>руб.</a:t>
                      </a:r>
                      <a:endParaRPr lang="ru-RU" sz="3600" b="1" i="0" u="none" strike="noStrike" baseline="0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8759" marR="8759" marT="875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"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Calibri"/>
              </a:rPr>
              <a:t>Медицинская помощь в реабилитационном наркологическом центре за первое полугодие 2015 года</a:t>
            </a:r>
            <a:endParaRPr lang="ru-RU" sz="3200" b="1" dirty="0">
              <a:solidFill>
                <a:srgbClr val="FF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71942"/>
            <a:ext cx="9144000" cy="2214578"/>
          </a:xfrm>
        </p:spPr>
        <p:txBody>
          <a:bodyPr>
            <a:normAutofit/>
          </a:bodyPr>
          <a:lstStyle/>
          <a:p>
            <a:pPr algn="ctr"/>
            <a:endParaRPr lang="ru-RU" sz="3200" dirty="0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2" y="214290"/>
          <a:ext cx="9143995" cy="3427319"/>
        </p:xfrm>
        <a:graphic>
          <a:graphicData uri="http://schemas.openxmlformats.org/drawingml/2006/table">
            <a:tbl>
              <a:tblPr/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832157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400" b="0" i="0" u="none" strike="noStrike" spc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95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Включено в программы АР (% от числа зарегистрированных)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Успешно завершили (% от числа включенных)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92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Тамбовская область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2,7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3,0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3,2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73,3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79,3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79,9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2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ЦФО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1,8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1,5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1,8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57,8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51,8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58,9</a:t>
                      </a:r>
                      <a:endParaRPr lang="ru-RU" sz="24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2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РФ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3,3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3,3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</a:rPr>
                        <a:t>3,1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51,7</a:t>
                      </a:r>
                      <a:endParaRPr lang="ru-RU" sz="24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48,0</a:t>
                      </a:r>
                      <a:endParaRPr lang="ru-RU" sz="24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52,7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214818"/>
            <a:ext cx="5486400" cy="1957382"/>
          </a:xfrm>
        </p:spPr>
        <p:txBody>
          <a:bodyPr>
            <a:normAutofit/>
          </a:bodyPr>
          <a:lstStyle/>
          <a:p>
            <a:pPr algn="ctr"/>
            <a:r>
              <a:rPr lang="ru-RU" sz="3000" dirty="0" smtClean="0"/>
              <a:t>Показатели амбулаторной реабилитации (АР) больных </a:t>
            </a:r>
            <a:br>
              <a:rPr lang="ru-RU" sz="3000" dirty="0" smtClean="0"/>
            </a:br>
            <a:r>
              <a:rPr lang="ru-RU" sz="3000" dirty="0" smtClean="0"/>
              <a:t>наркологическими расстройствами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800600"/>
            <a:ext cx="9144000" cy="184311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Показатели стационарной реабилитации (СР) больных</a:t>
            </a:r>
            <a:br>
              <a:rPr lang="ru-RU" sz="2800" dirty="0" smtClean="0"/>
            </a:br>
            <a:r>
              <a:rPr lang="ru-RU" sz="2800" dirty="0" smtClean="0"/>
              <a:t>наркологическими расстройствами</a:t>
            </a:r>
            <a:endParaRPr lang="ru-RU" sz="2800" dirty="0"/>
          </a:p>
        </p:txBody>
      </p:sp>
      <p:graphicFrame>
        <p:nvGraphicFramePr>
          <p:cNvPr id="6" name="Рисунок 5"/>
          <p:cNvGraphicFramePr>
            <a:graphicFrameLocks noGrp="1"/>
          </p:cNvGraphicFramePr>
          <p:nvPr>
            <p:ph type="pic" idx="1"/>
          </p:nvPr>
        </p:nvGraphicFramePr>
        <p:xfrm>
          <a:off x="4" y="1"/>
          <a:ext cx="9143995" cy="4571180"/>
        </p:xfrm>
        <a:graphic>
          <a:graphicData uri="http://schemas.openxmlformats.org/drawingml/2006/table">
            <a:tbl>
              <a:tblPr/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52374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800" b="0" i="0" u="none" strike="noStrike" spc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76200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Проходили программы СР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  <a:p>
                      <a:pPr marL="76200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(% от числа выбывших)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Успешно завершили (% от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числа проходивших)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85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</a:rPr>
                        <a:t>2012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</a:rPr>
                        <a:t>2013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</a:rPr>
                        <a:t>2014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5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</a:rPr>
                        <a:t>Тамбовская область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1,2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4,7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5,0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2,3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4,2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5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ЦФО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2,6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2,8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</a:rPr>
                        <a:t>3,1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73,8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73,0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75,0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5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РФ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4,2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4,4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79,5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80,6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80,9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500702"/>
            <a:ext cx="9144000" cy="92869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Ремиссии у больных алкоголизмом</a:t>
            </a:r>
            <a:endParaRPr lang="ru-RU" sz="3200" dirty="0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-3" y="0"/>
          <a:ext cx="9144002" cy="4786324"/>
        </p:xfrm>
        <a:graphic>
          <a:graphicData uri="http://schemas.openxmlformats.org/drawingml/2006/table">
            <a:tbl>
              <a:tblPr/>
              <a:tblGrid>
                <a:gridCol w="1306286"/>
                <a:gridCol w="1306286"/>
                <a:gridCol w="1306286"/>
                <a:gridCol w="1306286"/>
                <a:gridCol w="1306286"/>
                <a:gridCol w="1306286"/>
                <a:gridCol w="1306286"/>
              </a:tblGrid>
              <a:tr h="1063627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800" b="1" i="0" u="none" strike="noStrike" spc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Число больных, находящихся в ремиссии, на 100 больных среднегодового контингента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18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от 1 года до 2-х лет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свыше 2-х лет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18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2013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2800" b="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2013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2800" b="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54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</a:rPr>
                        <a:t>Тамбовская область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9,6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10,5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11,3</a:t>
                      </a:r>
                      <a:endParaRPr lang="ru-RU" sz="2800" b="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11,6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dirty="0">
                          <a:latin typeface="Times New Roman"/>
                          <a:ea typeface="Times New Roman"/>
                        </a:rPr>
                        <a:t>14,1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12,4</a:t>
                      </a:r>
                      <a:endParaRPr lang="ru-RU" sz="2800" b="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8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ЦФО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9,5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9,7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10,6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7,2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7,5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8,2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8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РФ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11,1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11,1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11,7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8,4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8,6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9,1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192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800600"/>
            <a:ext cx="9144000" cy="162879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Ремиссии у больных наркоманией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2" y="1"/>
          <a:ext cx="9143995" cy="4500568"/>
        </p:xfrm>
        <a:graphic>
          <a:graphicData uri="http://schemas.openxmlformats.org/drawingml/2006/table">
            <a:tbl>
              <a:tblPr/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1000126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b="1" i="0" u="none" strike="noStrike" spc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Число больных, находящихся в ремиссии, на 100 больных среднегодового контингента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00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от 1 года до 2-х лет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свыше 2-х лет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00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2013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2013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1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</a:rPr>
                        <a:t>Тамбовская область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5,7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6,7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7,8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12,7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12,6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13,3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ЦФО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6,3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6,8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7,5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6,2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5,9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6,6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РФ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8,4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9,0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latin typeface="Times New Roman"/>
                          <a:ea typeface="Times New Roman"/>
                          <a:cs typeface="Times New Roman"/>
                        </a:rPr>
                        <a:t>9,3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8,8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9,2</a:t>
                      </a:r>
                      <a:endParaRPr lang="ru-RU" sz="28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 dirty="0">
                          <a:latin typeface="Times New Roman"/>
                          <a:ea typeface="Times New Roman"/>
                          <a:cs typeface="Times New Roman"/>
                        </a:rPr>
                        <a:t>9,7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929330"/>
            <a:ext cx="5486400" cy="64294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29264"/>
            <a:ext cx="9144000" cy="78581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Число больных с синдромом зависимости, снятых с наблюдения</a:t>
            </a:r>
            <a:br>
              <a:rPr lang="ru-RU" sz="2400" dirty="0" smtClean="0"/>
            </a:br>
            <a:r>
              <a:rPr lang="ru-RU" sz="2400" dirty="0" smtClean="0"/>
              <a:t>в связи с длительным воздержанием</a:t>
            </a:r>
            <a:endParaRPr lang="ru-RU" sz="2400" dirty="0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1" y="-3"/>
          <a:ext cx="9144002" cy="4500574"/>
        </p:xfrm>
        <a:graphic>
          <a:graphicData uri="http://schemas.openxmlformats.org/drawingml/2006/table">
            <a:tbl>
              <a:tblPr/>
              <a:tblGrid>
                <a:gridCol w="1306286"/>
                <a:gridCol w="1306286"/>
                <a:gridCol w="1306286"/>
                <a:gridCol w="1306286"/>
                <a:gridCol w="1306286"/>
                <a:gridCol w="1306286"/>
                <a:gridCol w="1306286"/>
              </a:tblGrid>
              <a:tr h="538243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на 100 больных среднегодового контингента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82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алкоголизм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наркомания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82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2013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2014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2012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2013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2014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latin typeface="Times New Roman"/>
                        </a:rPr>
                        <a:t>Тамбовская область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2,1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2,1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2,0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2,6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1,6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2,3</a:t>
                      </a:r>
                    </a:p>
                  </a:txBody>
                  <a:tcPr marL="61722" marR="617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2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ЦФО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2,8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2,5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2,7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1,2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1,1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1,2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2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РФ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3,4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3,3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</a:rPr>
                        <a:t>3,5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2,3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0" i="0" u="none" strike="noStrike" spc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Times New Roman"/>
                        </a:rPr>
                        <a:t>2,3</a:t>
                      </a:r>
                      <a:endParaRPr lang="ru-RU" sz="280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</a:rPr>
                        <a:t>2,7</a:t>
                      </a:r>
                    </a:p>
                  </a:txBody>
                  <a:tcPr marL="61722" marR="61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современный корпус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3" b="13"/>
          <a:stretch>
            <a:fillRect/>
          </a:stretch>
        </p:blipFill>
        <p:spPr>
          <a:xfrm>
            <a:off x="571472" y="214290"/>
            <a:ext cx="7483823" cy="5612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929330"/>
            <a:ext cx="5486400" cy="71438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СПАСИБО ЗА ВНИМАНИЕ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3|1.9|2.3|1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1152</TotalTime>
  <Words>685</Words>
  <Application>Microsoft Office PowerPoint</Application>
  <PresentationFormat>Экран (4:3)</PresentationFormat>
  <Paragraphs>429</Paragraphs>
  <Slides>44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6" baseType="lpstr">
      <vt:lpstr>Тема Office</vt:lpstr>
      <vt:lpstr>Документ</vt:lpstr>
      <vt:lpstr>О ходе модернизации наркологической службы в Тамбовской области Тамбов, 08.10.2015г.</vt:lpstr>
      <vt:lpstr>РОССИЙСКАЯ ФЕДЕРАЦИЯ</vt:lpstr>
      <vt:lpstr>Центральный федеральный округ</vt:lpstr>
      <vt:lpstr>Флаг и герб Тамбовской области</vt:lpstr>
      <vt:lpstr>Тамбовская область</vt:lpstr>
      <vt:lpstr>Слайд 6</vt:lpstr>
      <vt:lpstr>Слайд 7</vt:lpstr>
      <vt:lpstr>Слайд 8</vt:lpstr>
      <vt:lpstr>Число психиатров-наркологов (физических лиц)</vt:lpstr>
      <vt:lpstr>Коэффициент совместительства психиатров-наркологов</vt:lpstr>
      <vt:lpstr>Обеспеченность специалистами реабилитационного звена амбулаторной наркологической службы  (число психотерапевтов в расчете на число наркологов, ведущих амбулаторный прием) </vt:lpstr>
      <vt:lpstr>Число больных наркологическими расстройствами, зарегистрированных наркологическими учреждениями</vt:lpstr>
      <vt:lpstr>Слайд 13</vt:lpstr>
      <vt:lpstr>Обеспеченность населения наркологическими койками и занятость койки </vt:lpstr>
      <vt:lpstr>УКАЗ ПРЕЗИДЕНТА РОССИЙСКОЙ ФЕДЕРАЦИИ от 7 мая 2012 года № 598   О СОВЕРШЕНСТВОВАНИИ ГОСУДАРСТВЕННОЙ ПОЛИТИКИ В СФЕРЕ ЗДРАВООХРАНЕНИЯ</vt:lpstr>
      <vt:lpstr>Общий вид отделения неотложной наркологической помощи с палатой интенсивной терапии на 25 коек </vt:lpstr>
      <vt:lpstr>палата интенсивной терапии </vt:lpstr>
      <vt:lpstr>Здание по адресу г Моршанск,  ул. Советская, д. 40, в котором расположены кабинет для амбулаторного приема, кабинет экспертизы опьянения, дневной стационар. </vt:lpstr>
      <vt:lpstr>Кабинет врача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Показатели стационарной реабилитации (СР) больных наркологическими расстройствами</vt:lpstr>
      <vt:lpstr>Ремиссии у больных алкоголизмом</vt:lpstr>
      <vt:lpstr>Ремиссии у больных наркоманией </vt:lpstr>
      <vt:lpstr>Число больных с синдромом зависимости, снятых с наблюдения в связи с длительным воздержанием</vt:lpstr>
      <vt:lpstr>Слайд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РОССИЙСКАЯ ФЕДЕРАЦИЯ</dc:title>
  <dc:creator>User</dc:creator>
  <cp:lastModifiedBy>User</cp:lastModifiedBy>
  <cp:revision>103</cp:revision>
  <dcterms:created xsi:type="dcterms:W3CDTF">2014-05-11T17:29:42Z</dcterms:created>
  <dcterms:modified xsi:type="dcterms:W3CDTF">2015-10-08T01:11:17Z</dcterms:modified>
</cp:coreProperties>
</file>